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7" Type="http://schemas.openxmlformats.org/officeDocument/2006/relationships/viewProps" Target="viewProps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9" Type="http://schemas.openxmlformats.org/officeDocument/2006/relationships/tableStyles" Target="tableStyles.xml" /><Relationship Id="rId18" Type="http://schemas.openxmlformats.org/officeDocument/2006/relationships/theme" Target="theme/theme1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3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Литературное программирование: от данных до презентации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В. М. Хайтов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Итоговый документ</a:t>
            </a:r>
          </a:p>
        </p:txBody>
      </p:sp>
      <p:pic>
        <p:nvPicPr>
          <p:cNvPr descr="Images/document_exampl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289300" y="1193800"/>
            <a:ext cx="2565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Прикладная магия для практикующих педагогов</a:t>
            </a:r>
          </a:p>
        </p:txBody>
      </p:sp>
      <p:pic>
        <p:nvPicPr>
          <p:cNvPr descr="Images/KTP_generator_cod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447800" y="1193800"/>
            <a:ext cx="6261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Прикладная магия для практикующих педагогов</a:t>
            </a:r>
          </a:p>
        </p:txBody>
      </p:sp>
      <p:pic>
        <p:nvPicPr>
          <p:cNvPr descr="Images/KTP_pag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587500"/>
            <a:ext cx="4038600" cy="2603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Рутинная работа по созданию шаблонных документов порождается небольшим программистским усилием.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Эта презентация была порождена той же магической силой…</a:t>
            </a:r>
          </a:p>
        </p:txBody>
      </p:sp>
      <p:pic>
        <p:nvPicPr>
          <p:cNvPr descr="Images/Presentation_exampl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62100" y="1193800"/>
            <a:ext cx="6032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Эта презентация была порождена той же магической силой…</a:t>
            </a:r>
          </a:p>
        </p:txBody>
      </p:sp>
      <p:pic>
        <p:nvPicPr>
          <p:cNvPr descr="Images/Presentation_example_fina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62100" y="1193800"/>
            <a:ext cx="6032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Проблема мотивировки в оформлении исследовательских работ учащихся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Сбора материала (экспедиции, эксперименты)</a:t>
            </a:r>
          </a:p>
          <a:p>
            <a:pPr lvl="0"/>
            <a:r>
              <a:rPr/>
              <a:t>Формирование базы данных</a:t>
            </a:r>
          </a:p>
          <a:p>
            <a:pPr lvl="0"/>
            <a:r>
              <a:rPr/>
              <a:t>Обработка данных</a:t>
            </a:r>
          </a:p>
          <a:p>
            <a:pPr lvl="0"/>
            <a:r>
              <a:rPr/>
              <a:t>Написание и оформление текста</a:t>
            </a:r>
          </a:p>
          <a:p>
            <a:pPr lvl="0"/>
            <a:r>
              <a:rPr/>
              <a:t>Подготовка публичных презентаций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Магия в современном мире</a:t>
            </a:r>
          </a:p>
        </p:txBody>
      </p:sp>
      <p:pic>
        <p:nvPicPr>
          <p:cNvPr descr="Images/Potte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752600"/>
            <a:ext cx="4038600" cy="2273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/>
            <a:r>
              <a:rPr b="1"/>
              <a:t>Магия</a:t>
            </a:r>
            <a:r>
              <a:rPr/>
              <a:t> - это управление миром с помощью информации</a:t>
            </a:r>
          </a:p>
          <a:p>
            <a:pPr lvl="0"/>
            <a:r>
              <a:rPr/>
              <a:t>Именно этим и занимаются компьютерные технологии</a:t>
            </a:r>
          </a:p>
          <a:p>
            <a:pPr lvl="0"/>
            <a:r>
              <a:rPr/>
              <a:t>Умение управлять информацией - важнейшая компетенция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Первая ступень магии: От опрятных данных к красочным иллютрациям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Tidyverse: культура организации данных</a:t>
            </a:r>
          </a:p>
        </p:txBody>
      </p:sp>
      <p:pic>
        <p:nvPicPr>
          <p:cNvPr descr="Images/tidy_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168400" y="1193800"/>
            <a:ext cx="6807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Немного кода и грамматики графиков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solidFill>
                  <a:srgbClr val="06287E"/>
                </a:solidFill>
                <a:latin typeface="Courier"/>
              </a:rPr>
              <a:t>library</a:t>
            </a:r>
            <a:r>
              <a:rPr>
                <a:latin typeface="Courier"/>
              </a:rPr>
              <a:t>(readxl)</a:t>
            </a:r>
            <a:br/>
            <a:r>
              <a:rPr>
                <a:solidFill>
                  <a:srgbClr val="06287E"/>
                </a:solidFill>
                <a:latin typeface="Courier"/>
              </a:rPr>
              <a:t>library</a:t>
            </a:r>
            <a:r>
              <a:rPr>
                <a:latin typeface="Courier"/>
              </a:rPr>
              <a:t>(dplyr)</a:t>
            </a:r>
            <a:br/>
            <a:r>
              <a:rPr>
                <a:solidFill>
                  <a:srgbClr val="06287E"/>
                </a:solidFill>
                <a:latin typeface="Courier"/>
              </a:rPr>
              <a:t>library</a:t>
            </a:r>
            <a:r>
              <a:rPr>
                <a:latin typeface="Courier"/>
              </a:rPr>
              <a:t>(ggplot2)</a:t>
            </a:r>
            <a:br/>
            <a:r>
              <a:rPr>
                <a:solidFill>
                  <a:srgbClr val="06287E"/>
                </a:solidFill>
                <a:latin typeface="Courier"/>
              </a:rPr>
              <a:t>library</a:t>
            </a:r>
            <a:r>
              <a:rPr>
                <a:latin typeface="Courier"/>
              </a:rPr>
              <a:t>(png)</a:t>
            </a:r>
            <a:br/>
            <a:r>
              <a:rPr>
                <a:latin typeface="Courier"/>
              </a:rPr>
              <a:t>myt_d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read_excel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"Data/TouchTrEd_D_2023.xlsx"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7D9029"/>
                </a:solidFill>
                <a:latin typeface="Courier"/>
              </a:rPr>
              <a:t>na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"NA"</a:t>
            </a:r>
            <a:r>
              <a:rPr>
                <a:latin typeface="Courier"/>
              </a:rPr>
              <a:t>)</a:t>
            </a:r>
            <a:br/>
            <a:r>
              <a:rPr>
                <a:latin typeface="Courier"/>
              </a:rPr>
              <a:t>myt_d 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myt_d  </a:t>
            </a:r>
            <a:r>
              <a:rPr>
                <a:solidFill>
                  <a:srgbClr val="4070A0"/>
                </a:solidFill>
                <a:latin typeface="Courier"/>
              </a:rPr>
              <a:t>%&gt;%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filter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4070A0"/>
                </a:solidFill>
                <a:latin typeface="Courier"/>
              </a:rPr>
              <a:t>!</a:t>
            </a:r>
            <a:r>
              <a:rPr>
                <a:solidFill>
                  <a:srgbClr val="06287E"/>
                </a:solidFill>
                <a:latin typeface="Courier"/>
              </a:rPr>
              <a:t>is.na</a:t>
            </a:r>
            <a:r>
              <a:rPr>
                <a:latin typeface="Courier"/>
              </a:rPr>
              <a:t>(Supposed_Morph_A))</a:t>
            </a:r>
            <a:br/>
            <a:r>
              <a:rPr>
                <a:latin typeface="Courier"/>
              </a:rPr>
              <a:t>myt_d  </a:t>
            </a:r>
            <a:r>
              <a:rPr>
                <a:solidFill>
                  <a:srgbClr val="007020"/>
                </a:solidFill>
                <a:latin typeface="Courier"/>
              </a:rPr>
              <a:t>&lt;-</a:t>
            </a:r>
            <a:r>
              <a:rPr>
                <a:latin typeface="Courier"/>
              </a:rPr>
              <a:t> myt_d  </a:t>
            </a:r>
            <a:r>
              <a:rPr>
                <a:solidFill>
                  <a:srgbClr val="4070A0"/>
                </a:solidFill>
                <a:latin typeface="Courier"/>
              </a:rPr>
              <a:t>%&gt;%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mutate</a:t>
            </a:r>
            <a:r>
              <a:rPr>
                <a:latin typeface="Courier"/>
              </a:rPr>
              <a:t>(</a:t>
            </a:r>
            <a:r>
              <a:rPr>
                <a:solidFill>
                  <a:srgbClr val="7D9029"/>
                </a:solidFill>
                <a:latin typeface="Courier"/>
              </a:rPr>
              <a:t>Reciproc 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06287E"/>
                </a:solidFill>
                <a:latin typeface="Courier"/>
              </a:rPr>
              <a:t>ifelse</a:t>
            </a:r>
            <a:r>
              <a:rPr>
                <a:latin typeface="Courier"/>
              </a:rPr>
              <a:t>(Reciprocal_threads </a:t>
            </a:r>
            <a:r>
              <a:rPr>
                <a:solidFill>
                  <a:srgbClr val="4070A0"/>
                </a:solidFill>
                <a:latin typeface="Courier"/>
              </a:rPr>
              <a:t>==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"0"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70A0"/>
                </a:solidFill>
                <a:latin typeface="Courier"/>
              </a:rPr>
              <a:t>"No"</a:t>
            </a:r>
            <a:r>
              <a:rPr>
                <a:latin typeface="Courier"/>
              </a:rPr>
              <a:t>, </a:t>
            </a:r>
            <a:r>
              <a:rPr>
                <a:solidFill>
                  <a:srgbClr val="4070A0"/>
                </a:solidFill>
                <a:latin typeface="Courier"/>
              </a:rPr>
              <a:t>"Present"</a:t>
            </a:r>
            <a:r>
              <a:rPr>
                <a:latin typeface="Courier"/>
              </a:rPr>
              <a:t>), </a:t>
            </a:r>
            <a:r>
              <a:rPr>
                <a:solidFill>
                  <a:srgbClr val="7D9029"/>
                </a:solidFill>
                <a:latin typeface="Courier"/>
              </a:rPr>
              <a:t>Total_Bys_A =</a:t>
            </a:r>
            <a:r>
              <a:rPr>
                <a:latin typeface="Courier"/>
              </a:rPr>
              <a:t>  To_Substr_A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To_mate_A, </a:t>
            </a:r>
            <a:r>
              <a:rPr>
                <a:solidFill>
                  <a:srgbClr val="7D9029"/>
                </a:solidFill>
                <a:latin typeface="Courier"/>
              </a:rPr>
              <a:t>Total_Bys_B =</a:t>
            </a:r>
            <a:r>
              <a:rPr>
                <a:latin typeface="Courier"/>
              </a:rPr>
              <a:t> To_Substr_B </a:t>
            </a:r>
            <a:r>
              <a:rPr>
                <a:solidFill>
                  <a:srgbClr val="4070A0"/>
                </a:solidFill>
                <a:latin typeface="Courier"/>
              </a:rPr>
              <a:t>+</a:t>
            </a:r>
            <a:r>
              <a:rPr>
                <a:latin typeface="Courier"/>
              </a:rPr>
              <a:t> To_mate_B, </a:t>
            </a:r>
            <a:r>
              <a:rPr>
                <a:solidFill>
                  <a:srgbClr val="7D9029"/>
                </a:solidFill>
                <a:latin typeface="Courier"/>
              </a:rPr>
              <a:t>Prop_to_Mate_A =</a:t>
            </a:r>
            <a:r>
              <a:rPr>
                <a:latin typeface="Courier"/>
              </a:rPr>
              <a:t> To_mate_A</a:t>
            </a:r>
            <a:r>
              <a:rPr>
                <a:solidFill>
                  <a:srgbClr val="4070A0"/>
                </a:solidFill>
                <a:latin typeface="Courier"/>
              </a:rPr>
              <a:t>/</a:t>
            </a:r>
            <a:r>
              <a:rPr>
                <a:latin typeface="Courier"/>
              </a:rPr>
              <a:t>Total_Bys_A, </a:t>
            </a:r>
            <a:r>
              <a:rPr>
                <a:solidFill>
                  <a:srgbClr val="7D9029"/>
                </a:solidFill>
                <a:latin typeface="Courier"/>
              </a:rPr>
              <a:t>Prop_to_Mate_B =</a:t>
            </a:r>
            <a:r>
              <a:rPr>
                <a:latin typeface="Courier"/>
              </a:rPr>
              <a:t> To_mate_B</a:t>
            </a:r>
            <a:r>
              <a:rPr>
                <a:solidFill>
                  <a:srgbClr val="4070A0"/>
                </a:solidFill>
                <a:latin typeface="Courier"/>
              </a:rPr>
              <a:t>/</a:t>
            </a:r>
            <a:r>
              <a:rPr>
                <a:latin typeface="Courier"/>
              </a:rPr>
              <a:t>Total_Bys_B)</a:t>
            </a:r>
          </a:p>
        </p:txBody>
      </p:sp>
      <p:pic>
        <p:nvPicPr>
          <p:cNvPr descr="Khaitov_Literature_Prigramming_files/figure-pptx/unnamed-chunk-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648200" y="1270000"/>
            <a:ext cx="4038600" cy="3225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Вторая ступень магии: Колдуем над текстом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Документ порождается кодом</a:t>
            </a:r>
          </a:p>
        </p:txBody>
      </p:sp>
      <p:pic>
        <p:nvPicPr>
          <p:cNvPr descr="Images/markdow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193800"/>
            <a:ext cx="7429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Код документа</a:t>
            </a:r>
          </a:p>
        </p:txBody>
      </p:sp>
      <p:pic>
        <p:nvPicPr>
          <p:cNvPr descr="Images/RMD_exampl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62100" y="1193800"/>
            <a:ext cx="6032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Литературное программирование: от данных до презентации</dc:title>
  <dc:creator>В. М. Хайтов</dc:creator>
  <cp:keywords/>
  <dcterms:created xsi:type="dcterms:W3CDTF">2023-11-27T22:04:34Z</dcterms:created>
  <dcterms:modified xsi:type="dcterms:W3CDTF">2023-11-27T22:04:34Z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stitute">
    <vt:lpwstr>ЭБЦ</vt:lpwstr>
  </property>
  <property fmtid="{D5CDD505-2E9C-101B-9397-08002B2CF9AE}" pid="3" name="output">
    <vt:lpwstr>powerpoint_presentation</vt:lpwstr>
  </property>
</Properties>
</file>